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257" r:id="rId7"/>
    <p:sldId id="259" r:id="rId8"/>
    <p:sldId id="264" r:id="rId9"/>
    <p:sldId id="266" r:id="rId10"/>
    <p:sldId id="260" r:id="rId11"/>
    <p:sldId id="263" r:id="rId12"/>
    <p:sldId id="279" r:id="rId13"/>
    <p:sldId id="269" r:id="rId14"/>
    <p:sldId id="280" r:id="rId15"/>
    <p:sldId id="281" r:id="rId16"/>
    <p:sldId id="282" r:id="rId17"/>
    <p:sldId id="265" r:id="rId18"/>
    <p:sldId id="268" r:id="rId19"/>
    <p:sldId id="283" r:id="rId20"/>
    <p:sldId id="270" r:id="rId21"/>
    <p:sldId id="277"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F8528-46DC-4B9E-B64A-2FF13A4EBB73}" v="439" dt="2018-07-22T12:58:38.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79" autoAdjust="0"/>
    <p:restoredTop sz="94660"/>
  </p:normalViewPr>
  <p:slideViewPr>
    <p:cSldViewPr snapToGrid="0">
      <p:cViewPr>
        <p:scale>
          <a:sx n="66" d="100"/>
          <a:sy n="66" d="100"/>
        </p:scale>
        <p:origin x="63"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7/21/2018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7/21/2018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039651"/>
          </a:xfrm>
        </p:spPr>
        <p:txBody>
          <a:bodyPr/>
          <a:lstStyle/>
          <a:p>
            <a:r>
              <a:rPr lang="en-US" b="1">
                <a:solidFill>
                  <a:schemeClr val="bg1"/>
                </a:solidFill>
                <a:effectLst>
                  <a:outerShdw blurRad="38100" dist="38100" dir="2700000" algn="tl">
                    <a:srgbClr val="000000">
                      <a:alpha val="43137"/>
                    </a:srgbClr>
                  </a:outerShdw>
                </a:effectLst>
                <a:latin typeface="Century Gothic" panose="020B0502020202020204" pitchFamily="34" charset="0"/>
              </a:rPr>
              <a:t>PERSECUTION</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415512" y="2075455"/>
            <a:ext cx="9144000" cy="721989"/>
          </a:xfrm>
        </p:spPr>
        <p:txBody>
          <a:bodyPr>
            <a:normAutofit/>
          </a:bodyPr>
          <a:lstStyle/>
          <a:p>
            <a:r>
              <a:rPr lang="en-US" sz="3600" b="1" dirty="0">
                <a:solidFill>
                  <a:schemeClr val="bg1"/>
                </a:solidFill>
              </a:rPr>
              <a:t>1 Samuel 18:12-30 </a:t>
            </a:r>
          </a:p>
        </p:txBody>
      </p:sp>
    </p:spTree>
    <p:extLst>
      <p:ext uri="{BB962C8B-B14F-4D97-AF65-F5344CB8AC3E}">
        <p14:creationId xmlns:p14="http://schemas.microsoft.com/office/powerpoint/2010/main" val="172385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It’s a </a:t>
            </a:r>
            <a:r>
              <a:rPr lang="en-US" b="1" u="sng" dirty="0">
                <a:latin typeface="Century Gothic" panose="020B0502020202020204" pitchFamily="34" charset="0"/>
              </a:rPr>
              <a:t>trap</a:t>
            </a:r>
            <a:r>
              <a:rPr lang="en-US"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30" y="1894114"/>
            <a:ext cx="6408056" cy="4865915"/>
          </a:xfrm>
        </p:spPr>
        <p:txBody>
          <a:bodyPr>
            <a:normAutofit/>
          </a:bodyPr>
          <a:lstStyle/>
          <a:p>
            <a:pPr>
              <a:spcBef>
                <a:spcPts val="0"/>
              </a:spcBef>
            </a:pPr>
            <a:r>
              <a:rPr lang="en-US" sz="3200" dirty="0" err="1">
                <a:latin typeface="Calibri" panose="020F0502020204030204" pitchFamily="34" charset="0"/>
                <a:ea typeface="Calibri" panose="020F0502020204030204" pitchFamily="34" charset="0"/>
                <a:cs typeface="Times New Roman" panose="02020603050405020304" pitchFamily="18" charset="0"/>
              </a:rPr>
              <a:t>Merab</a:t>
            </a:r>
            <a:r>
              <a:rPr lang="en-US" sz="3200" dirty="0">
                <a:latin typeface="Calibri" panose="020F0502020204030204" pitchFamily="34" charset="0"/>
                <a:ea typeface="Calibri" panose="020F0502020204030204" pitchFamily="34" charset="0"/>
                <a:cs typeface="Times New Roman" panose="02020603050405020304" pitchFamily="18" charset="0"/>
              </a:rPr>
              <a:t> was OWED David from </a:t>
            </a:r>
            <a:r>
              <a:rPr lang="en-US" sz="3200" dirty="0" err="1">
                <a:latin typeface="Calibri" panose="020F0502020204030204" pitchFamily="34" charset="0"/>
                <a:ea typeface="Calibri" panose="020F0502020204030204" pitchFamily="34" charset="0"/>
                <a:cs typeface="Times New Roman" panose="02020603050405020304" pitchFamily="18" charset="0"/>
              </a:rPr>
              <a:t>chpt</a:t>
            </a:r>
            <a:r>
              <a:rPr lang="en-US" sz="3200" dirty="0">
                <a:latin typeface="Calibri" panose="020F0502020204030204" pitchFamily="34" charset="0"/>
                <a:ea typeface="Calibri" panose="020F0502020204030204" pitchFamily="34" charset="0"/>
                <a:cs typeface="Times New Roman" panose="02020603050405020304" pitchFamily="18" charset="0"/>
              </a:rPr>
              <a:t> 17. David killed Goliath.</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 is now adding stipulations.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Saul’s hope is for David to die in battle. Attempt number 3! </a:t>
            </a:r>
          </a:p>
          <a:p>
            <a:pPr>
              <a:spcBef>
                <a:spcPts val="0"/>
              </a:spcBef>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Before, Saul loved David!  16:21. Now Saul reeks of jealous hate. </a:t>
            </a:r>
          </a:p>
          <a:p>
            <a:endParaRPr lang="en-US" sz="2400" dirty="0"/>
          </a:p>
        </p:txBody>
      </p:sp>
      <p:pic>
        <p:nvPicPr>
          <p:cNvPr id="4" name="Picture 3">
            <a:extLst>
              <a:ext uri="{FF2B5EF4-FFF2-40B4-BE49-F238E27FC236}">
                <a16:creationId xmlns:a16="http://schemas.microsoft.com/office/drawing/2014/main" id="{C8282EED-C80C-4C0D-8C4A-04434CEE697C}"/>
              </a:ext>
            </a:extLst>
          </p:cNvPr>
          <p:cNvPicPr>
            <a:picLocks noChangeAspect="1"/>
          </p:cNvPicPr>
          <p:nvPr/>
        </p:nvPicPr>
        <p:blipFill>
          <a:blip r:embed="rId2"/>
          <a:stretch>
            <a:fillRect/>
          </a:stretch>
        </p:blipFill>
        <p:spPr>
          <a:xfrm>
            <a:off x="7583424" y="0"/>
            <a:ext cx="4608576" cy="6858000"/>
          </a:xfrm>
          <a:prstGeom prst="rect">
            <a:avLst/>
          </a:prstGeom>
        </p:spPr>
      </p:pic>
    </p:spTree>
    <p:extLst>
      <p:ext uri="{BB962C8B-B14F-4D97-AF65-F5344CB8AC3E}">
        <p14:creationId xmlns:p14="http://schemas.microsoft.com/office/powerpoint/2010/main" val="1857311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It’s a </a:t>
            </a:r>
            <a:r>
              <a:rPr lang="en-US" b="1" u="sng" dirty="0">
                <a:latin typeface="Century Gothic" panose="020B0502020202020204" pitchFamily="34" charset="0"/>
              </a:rPr>
              <a:t>trap</a:t>
            </a:r>
            <a:r>
              <a:rPr lang="en-US"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30" y="1894114"/>
            <a:ext cx="6408056" cy="4865915"/>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When you live for God, you’ll face being </a:t>
            </a:r>
            <a:r>
              <a:rPr lang="en-US" sz="3200" u="sng" dirty="0">
                <a:latin typeface="Calibri" panose="020F0502020204030204" pitchFamily="34" charset="0"/>
                <a:ea typeface="Calibri" panose="020F0502020204030204" pitchFamily="34" charset="0"/>
                <a:cs typeface="Times New Roman" panose="02020603050405020304" pitchFamily="18" charset="0"/>
              </a:rPr>
              <a:t>cheated</a:t>
            </a:r>
            <a:r>
              <a:rPr lang="en-US" sz="3200" dirty="0">
                <a:latin typeface="Calibri" panose="020F0502020204030204" pitchFamily="34" charset="0"/>
                <a:ea typeface="Calibri" panose="020F0502020204030204" pitchFamily="34" charset="0"/>
                <a:cs typeface="Times New Roman" panose="02020603050405020304" pitchFamily="18" charset="0"/>
              </a:rPr>
              <a:t> in this world.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Judges 14:20  But Samson's wife was given to his companion, whom he had used as his friend.</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David was a man of </a:t>
            </a:r>
            <a:r>
              <a:rPr lang="en-US" sz="3200" u="sng" dirty="0">
                <a:latin typeface="Calibri" panose="020F0502020204030204" pitchFamily="34" charset="0"/>
                <a:ea typeface="Calibri" panose="020F0502020204030204" pitchFamily="34" charset="0"/>
                <a:cs typeface="Times New Roman" panose="02020603050405020304" pitchFamily="18" charset="0"/>
              </a:rPr>
              <a:t>faith</a:t>
            </a:r>
            <a:r>
              <a:rPr lang="en-US" sz="3200" dirty="0">
                <a:latin typeface="Calibri" panose="020F0502020204030204" pitchFamily="34" charset="0"/>
                <a:ea typeface="Calibri" panose="020F0502020204030204" pitchFamily="34" charset="0"/>
                <a:cs typeface="Times New Roman" panose="02020603050405020304" pitchFamily="18" charset="0"/>
              </a:rPr>
              <a:t>. Saul was a man of </a:t>
            </a:r>
            <a:r>
              <a:rPr lang="en-US" sz="3200" u="sng" dirty="0">
                <a:latin typeface="Calibri" panose="020F0502020204030204" pitchFamily="34" charset="0"/>
                <a:ea typeface="Calibri" panose="020F0502020204030204" pitchFamily="34" charset="0"/>
                <a:cs typeface="Times New Roman" panose="02020603050405020304" pitchFamily="18" charset="0"/>
              </a:rPr>
              <a:t>deceit</a:t>
            </a:r>
            <a:r>
              <a:rPr lang="en-US" sz="3200" dirty="0">
                <a:latin typeface="Calibri" panose="020F0502020204030204" pitchFamily="34" charset="0"/>
                <a:ea typeface="Calibri" panose="020F0502020204030204" pitchFamily="34" charset="0"/>
                <a:cs typeface="Times New Roman" panose="02020603050405020304" pitchFamily="18" charset="0"/>
              </a:rPr>
              <a:t>!</a:t>
            </a:r>
          </a:p>
          <a:p>
            <a:endParaRPr lang="en-US" sz="2400" dirty="0"/>
          </a:p>
        </p:txBody>
      </p:sp>
      <p:pic>
        <p:nvPicPr>
          <p:cNvPr id="4" name="Picture 3">
            <a:extLst>
              <a:ext uri="{FF2B5EF4-FFF2-40B4-BE49-F238E27FC236}">
                <a16:creationId xmlns:a16="http://schemas.microsoft.com/office/drawing/2014/main" id="{C8282EED-C80C-4C0D-8C4A-04434CEE697C}"/>
              </a:ext>
            </a:extLst>
          </p:cNvPr>
          <p:cNvPicPr>
            <a:picLocks noChangeAspect="1"/>
          </p:cNvPicPr>
          <p:nvPr/>
        </p:nvPicPr>
        <p:blipFill>
          <a:blip r:embed="rId2"/>
          <a:stretch>
            <a:fillRect/>
          </a:stretch>
        </p:blipFill>
        <p:spPr>
          <a:xfrm>
            <a:off x="7583424" y="0"/>
            <a:ext cx="4608576" cy="6858000"/>
          </a:xfrm>
          <a:prstGeom prst="rect">
            <a:avLst/>
          </a:prstGeom>
        </p:spPr>
      </p:pic>
    </p:spTree>
    <p:extLst>
      <p:ext uri="{BB962C8B-B14F-4D97-AF65-F5344CB8AC3E}">
        <p14:creationId xmlns:p14="http://schemas.microsoft.com/office/powerpoint/2010/main" val="664380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21CE1CA-6D3F-44AB-857C-43414BA2CA7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15730"/>
          <a:stretch/>
        </p:blipFill>
        <p:spPr>
          <a:xfrm>
            <a:off x="20" y="10"/>
            <a:ext cx="12191980" cy="6857990"/>
          </a:xfrm>
          <a:prstGeom prst="rect">
            <a:avLst/>
          </a:prstGeom>
        </p:spPr>
      </p:pic>
    </p:spTree>
    <p:extLst>
      <p:ext uri="{BB962C8B-B14F-4D97-AF65-F5344CB8AC3E}">
        <p14:creationId xmlns:p14="http://schemas.microsoft.com/office/powerpoint/2010/main" val="85377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108616"/>
          </a:xfrm>
        </p:spPr>
        <p:txBody>
          <a:bodyPr>
            <a:normAutofit/>
          </a:bodyPr>
          <a:lstStyle/>
          <a:p>
            <a:r>
              <a:rPr lang="en-US" b="1" dirty="0">
                <a:latin typeface="Century Gothic" panose="020B0502020202020204" pitchFamily="34" charset="0"/>
              </a:rPr>
              <a:t>It’s a </a:t>
            </a:r>
            <a:r>
              <a:rPr lang="en-US" b="1" u="sng" dirty="0">
                <a:latin typeface="Century Gothic" panose="020B0502020202020204" pitchFamily="34" charset="0"/>
              </a:rPr>
              <a:t>trap</a:t>
            </a:r>
            <a:r>
              <a:rPr lang="en-US"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30" y="1408080"/>
            <a:ext cx="6408056" cy="5351950"/>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Be careful when wicked men want to </a:t>
            </a:r>
            <a:r>
              <a:rPr lang="en-US" sz="3200" u="sng" dirty="0">
                <a:latin typeface="Calibri" panose="020F0502020204030204" pitchFamily="34" charset="0"/>
                <a:ea typeface="Calibri" panose="020F0502020204030204" pitchFamily="34" charset="0"/>
                <a:cs typeface="Times New Roman" panose="02020603050405020304" pitchFamily="18" charset="0"/>
              </a:rPr>
              <a:t>promote</a:t>
            </a:r>
            <a:r>
              <a:rPr lang="en-US" sz="3200" dirty="0">
                <a:latin typeface="Calibri" panose="020F0502020204030204" pitchFamily="34" charset="0"/>
                <a:ea typeface="Calibri" panose="020F0502020204030204" pitchFamily="34" charset="0"/>
                <a:cs typeface="Times New Roman" panose="02020603050405020304" pitchFamily="18" charset="0"/>
              </a:rPr>
              <a:t> you. It isn’t so that you will be </a:t>
            </a:r>
            <a:r>
              <a:rPr lang="en-US" sz="3200" u="sng" dirty="0">
                <a:latin typeface="Calibri" panose="020F0502020204030204" pitchFamily="34" charset="0"/>
                <a:ea typeface="Calibri" panose="020F0502020204030204" pitchFamily="34" charset="0"/>
                <a:cs typeface="Times New Roman" panose="02020603050405020304" pitchFamily="18" charset="0"/>
              </a:rPr>
              <a:t>blessed</a:t>
            </a: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p>
        </p:txBody>
      </p:sp>
      <p:pic>
        <p:nvPicPr>
          <p:cNvPr id="4" name="Picture 3">
            <a:extLst>
              <a:ext uri="{FF2B5EF4-FFF2-40B4-BE49-F238E27FC236}">
                <a16:creationId xmlns:a16="http://schemas.microsoft.com/office/drawing/2014/main" id="{C8282EED-C80C-4C0D-8C4A-04434CEE697C}"/>
              </a:ext>
            </a:extLst>
          </p:cNvPr>
          <p:cNvPicPr>
            <a:picLocks noChangeAspect="1"/>
          </p:cNvPicPr>
          <p:nvPr/>
        </p:nvPicPr>
        <p:blipFill>
          <a:blip r:embed="rId2"/>
          <a:stretch>
            <a:fillRect/>
          </a:stretch>
        </p:blipFill>
        <p:spPr>
          <a:xfrm>
            <a:off x="7583424" y="0"/>
            <a:ext cx="4608576" cy="6858000"/>
          </a:xfrm>
          <a:prstGeom prst="rect">
            <a:avLst/>
          </a:prstGeom>
        </p:spPr>
      </p:pic>
      <p:pic>
        <p:nvPicPr>
          <p:cNvPr id="5" name="Picture 4">
            <a:extLst>
              <a:ext uri="{FF2B5EF4-FFF2-40B4-BE49-F238E27FC236}">
                <a16:creationId xmlns:a16="http://schemas.microsoft.com/office/drawing/2014/main" id="{A298D24A-0E8E-44A5-A2CB-E182708404B3}"/>
              </a:ext>
            </a:extLst>
          </p:cNvPr>
          <p:cNvPicPr>
            <a:picLocks noChangeAspect="1"/>
          </p:cNvPicPr>
          <p:nvPr/>
        </p:nvPicPr>
        <p:blipFill>
          <a:blip r:embed="rId3"/>
          <a:stretch>
            <a:fillRect/>
          </a:stretch>
        </p:blipFill>
        <p:spPr>
          <a:xfrm>
            <a:off x="1041706" y="2899930"/>
            <a:ext cx="5991392" cy="3738628"/>
          </a:xfrm>
          <a:prstGeom prst="rect">
            <a:avLst/>
          </a:prstGeom>
        </p:spPr>
      </p:pic>
    </p:spTree>
    <p:extLst>
      <p:ext uri="{BB962C8B-B14F-4D97-AF65-F5344CB8AC3E}">
        <p14:creationId xmlns:p14="http://schemas.microsoft.com/office/powerpoint/2010/main" val="22262495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1000"/>
                            </p:stCondLst>
                            <p:childTnLst>
                              <p:par>
                                <p:cTn id="19" presetID="32" presetClass="emph" presetSubtype="0" fill="hold" nodeType="afterEffect">
                                  <p:stCondLst>
                                    <p:cond delay="0"/>
                                  </p:stCondLst>
                                  <p:childTnLst>
                                    <p:animRot by="120000">
                                      <p:cBhvr>
                                        <p:cTn id="20" dur="200" fill="hold">
                                          <p:stCondLst>
                                            <p:cond delay="0"/>
                                          </p:stCondLst>
                                        </p:cTn>
                                        <p:tgtEl>
                                          <p:spTgt spid="5"/>
                                        </p:tgtEl>
                                        <p:attrNameLst>
                                          <p:attrName>r</p:attrName>
                                        </p:attrNameLst>
                                      </p:cBhvr>
                                    </p:animRot>
                                    <p:animRot by="-240000">
                                      <p:cBhvr>
                                        <p:cTn id="21" dur="400" fill="hold">
                                          <p:stCondLst>
                                            <p:cond delay="400"/>
                                          </p:stCondLst>
                                        </p:cTn>
                                        <p:tgtEl>
                                          <p:spTgt spid="5"/>
                                        </p:tgtEl>
                                        <p:attrNameLst>
                                          <p:attrName>r</p:attrName>
                                        </p:attrNameLst>
                                      </p:cBhvr>
                                    </p:animRot>
                                    <p:animRot by="240000">
                                      <p:cBhvr>
                                        <p:cTn id="22" dur="400" fill="hold">
                                          <p:stCondLst>
                                            <p:cond delay="800"/>
                                          </p:stCondLst>
                                        </p:cTn>
                                        <p:tgtEl>
                                          <p:spTgt spid="5"/>
                                        </p:tgtEl>
                                        <p:attrNameLst>
                                          <p:attrName>r</p:attrName>
                                        </p:attrNameLst>
                                      </p:cBhvr>
                                    </p:animRot>
                                    <p:animRot by="-240000">
                                      <p:cBhvr>
                                        <p:cTn id="23" dur="400" fill="hold">
                                          <p:stCondLst>
                                            <p:cond delay="1200"/>
                                          </p:stCondLst>
                                        </p:cTn>
                                        <p:tgtEl>
                                          <p:spTgt spid="5"/>
                                        </p:tgtEl>
                                        <p:attrNameLst>
                                          <p:attrName>r</p:attrName>
                                        </p:attrNameLst>
                                      </p:cBhvr>
                                    </p:animRot>
                                    <p:animRot by="120000">
                                      <p:cBhvr>
                                        <p:cTn id="24"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Proverbs 26:24-28 He that </a:t>
            </a:r>
            <a:r>
              <a:rPr lang="en-US" sz="3200" dirty="0" err="1"/>
              <a:t>hateth</a:t>
            </a:r>
            <a:r>
              <a:rPr lang="en-US" sz="3200" dirty="0"/>
              <a:t> </a:t>
            </a:r>
            <a:r>
              <a:rPr lang="en-US" sz="3200" dirty="0" err="1"/>
              <a:t>dissembleth</a:t>
            </a:r>
            <a:r>
              <a:rPr lang="en-US" sz="3200" dirty="0"/>
              <a:t> with his lips, and </a:t>
            </a:r>
            <a:r>
              <a:rPr lang="en-US" sz="3200" dirty="0" err="1"/>
              <a:t>layeth</a:t>
            </a:r>
            <a:r>
              <a:rPr lang="en-US" sz="3200" dirty="0"/>
              <a:t> up deceit within him; 25  When he </a:t>
            </a:r>
            <a:r>
              <a:rPr lang="en-US" sz="3200" dirty="0" err="1"/>
              <a:t>speaketh</a:t>
            </a:r>
            <a:r>
              <a:rPr lang="en-US" sz="3200" dirty="0"/>
              <a:t> fair, believe him not: for there are seven abominations in his heart. 26  Whose hatred is covered by deceit, his wickedness shall be shewed before the whole congregation. 27  Whoso </a:t>
            </a:r>
            <a:r>
              <a:rPr lang="en-US" sz="3200" dirty="0" err="1"/>
              <a:t>diggeth</a:t>
            </a:r>
            <a:r>
              <a:rPr lang="en-US" sz="3200" dirty="0"/>
              <a:t> a pit shall fall therein: and he that </a:t>
            </a:r>
            <a:r>
              <a:rPr lang="en-US" sz="3200" dirty="0" err="1"/>
              <a:t>rolleth</a:t>
            </a:r>
            <a:r>
              <a:rPr lang="en-US" sz="3200" dirty="0"/>
              <a:t> a stone, it will return upon him. 28  A lying tongue </a:t>
            </a:r>
            <a:r>
              <a:rPr lang="en-US" sz="3200" dirty="0" err="1"/>
              <a:t>hateth</a:t>
            </a:r>
            <a:r>
              <a:rPr lang="en-US" sz="3200" dirty="0"/>
              <a:t> those that are afflicted by it; and a flattering mouth worketh ruin. </a:t>
            </a:r>
          </a:p>
        </p:txBody>
      </p:sp>
    </p:spTree>
    <p:extLst>
      <p:ext uri="{BB962C8B-B14F-4D97-AF65-F5344CB8AC3E}">
        <p14:creationId xmlns:p14="http://schemas.microsoft.com/office/powerpoint/2010/main" val="14731962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Psalm 55:20-23 He hath put forth his hands against such as be at peace with him: he hath broken his covenant. 21  The words of his mouth were smoother than butter, but war was in his heart: his words were softer than oil, yet were they drawn swords. 22  Cast thy burden upon the LORD, and he shall sustain thee: he shall never suffer the righteous to be moved. 23  But thou, O God, shalt bring them down into the pit of destruction: bloody and deceitful men shall not live out half their days; but I will trust in thee.</a:t>
            </a:r>
          </a:p>
        </p:txBody>
      </p:sp>
    </p:spTree>
    <p:extLst>
      <p:ext uri="{BB962C8B-B14F-4D97-AF65-F5344CB8AC3E}">
        <p14:creationId xmlns:p14="http://schemas.microsoft.com/office/powerpoint/2010/main" val="2831696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821CE1CA-6D3F-44AB-857C-43414BA2CA7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15730"/>
          <a:stretch/>
        </p:blipFill>
        <p:spPr>
          <a:xfrm>
            <a:off x="20" y="10"/>
            <a:ext cx="12191980" cy="6857990"/>
          </a:xfrm>
          <a:prstGeom prst="rect">
            <a:avLst/>
          </a:prstGeom>
        </p:spPr>
      </p:pic>
    </p:spTree>
    <p:extLst>
      <p:ext uri="{BB962C8B-B14F-4D97-AF65-F5344CB8AC3E}">
        <p14:creationId xmlns:p14="http://schemas.microsoft.com/office/powerpoint/2010/main" val="230469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794657" y="365124"/>
            <a:ext cx="10924377" cy="1828800"/>
          </a:xfrm>
        </p:spPr>
        <p:txBody>
          <a:bodyPr>
            <a:normAutofit/>
          </a:bodyPr>
          <a:lstStyle/>
          <a:p>
            <a:r>
              <a:rPr lang="en-US" b="1" dirty="0">
                <a:latin typeface="Century Gothic" panose="020B0502020202020204" pitchFamily="34" charset="0"/>
              </a:rPr>
              <a:t>What is the key to </a:t>
            </a:r>
            <a:r>
              <a:rPr lang="en-US" b="1" u="sng" dirty="0">
                <a:latin typeface="Century Gothic" panose="020B0502020202020204" pitchFamily="34" charset="0"/>
              </a:rPr>
              <a:t>success</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92629" y="2029217"/>
            <a:ext cx="10349511" cy="4730812"/>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That’s </a:t>
            </a:r>
            <a:r>
              <a:rPr lang="en-US" sz="3200" u="sng" dirty="0">
                <a:latin typeface="Calibri" panose="020F0502020204030204" pitchFamily="34" charset="0"/>
                <a:ea typeface="Calibri" panose="020F0502020204030204" pitchFamily="34" charset="0"/>
                <a:cs typeface="Times New Roman" panose="02020603050405020304" pitchFamily="18" charset="0"/>
              </a:rPr>
              <a:t>TWO</a:t>
            </a:r>
            <a:r>
              <a:rPr lang="en-US" sz="3200" dirty="0">
                <a:latin typeface="Calibri" panose="020F0502020204030204" pitchFamily="34" charset="0"/>
                <a:ea typeface="Calibri" panose="020F0502020204030204" pitchFamily="34" charset="0"/>
                <a:cs typeface="Times New Roman" panose="02020603050405020304" pitchFamily="18" charset="0"/>
              </a:rPr>
              <a:t> of Saul’s children that </a:t>
            </a:r>
            <a:r>
              <a:rPr lang="en-US" sz="3200" u="sng" dirty="0">
                <a:latin typeface="Calibri" panose="020F0502020204030204" pitchFamily="34" charset="0"/>
                <a:ea typeface="Calibri" panose="020F0502020204030204" pitchFamily="34" charset="0"/>
                <a:cs typeface="Times New Roman" panose="02020603050405020304" pitchFamily="18" charset="0"/>
              </a:rPr>
              <a:t>LOVE</a:t>
            </a:r>
            <a:r>
              <a:rPr lang="en-US" sz="3200" dirty="0">
                <a:latin typeface="Calibri" panose="020F0502020204030204" pitchFamily="34" charset="0"/>
                <a:ea typeface="Calibri" panose="020F0502020204030204" pitchFamily="34" charset="0"/>
                <a:cs typeface="Times New Roman" panose="02020603050405020304" pitchFamily="18" charset="0"/>
              </a:rPr>
              <a:t> David.  They both protect him from their father!</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Notice that David was NOT Saul’s enemy.</a:t>
            </a:r>
          </a:p>
          <a:p>
            <a:pPr>
              <a:spcBef>
                <a:spcPts val="0"/>
              </a:spcBef>
            </a:pPr>
            <a:r>
              <a:rPr lang="en-US" sz="3200" dirty="0" err="1"/>
              <a:t>Epesians</a:t>
            </a:r>
            <a:r>
              <a:rPr lang="en-US" sz="3200" dirty="0"/>
              <a:t> 6:10 Finally, my brethren, be strong in the Lord, and in the power of his might. </a:t>
            </a:r>
          </a:p>
          <a:p>
            <a:pPr>
              <a:spcBef>
                <a:spcPts val="0"/>
              </a:spcBef>
            </a:pPr>
            <a:r>
              <a:rPr lang="en-US" sz="3200" dirty="0"/>
              <a:t>12  For we wrestle not against flesh and blood, but against principalities, against powers, against the rulers of the darkness of this world, against spiritual wickedness in high places.</a:t>
            </a:r>
          </a:p>
          <a:p>
            <a:pPr>
              <a:spcBef>
                <a:spcPts val="0"/>
              </a:spcBef>
            </a:pPr>
            <a:r>
              <a:rPr lang="en-US" sz="3200" dirty="0"/>
              <a:t>What Saul meant for evil, God used for good. Rom 8:28-29</a:t>
            </a:r>
          </a:p>
        </p:txBody>
      </p:sp>
    </p:spTree>
    <p:extLst>
      <p:ext uri="{BB962C8B-B14F-4D97-AF65-F5344CB8AC3E}">
        <p14:creationId xmlns:p14="http://schemas.microsoft.com/office/powerpoint/2010/main" val="33537243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Ephesians 5:17-21 Wherefore be ye not unwise, but understanding what the will of the Lord is. 18  And be not drunk with wine, wherein is excess; but be filled with the Spirit; 19  Speaking to yourselves in psalms and hymns and spiritual songs, singing and making melody in your heart to the Lord; 20  Giving thanks always for all things unto God and the Father in the name of our Lord Jesus Christ; 21  Submitting yourselves one to another in the fear of God. </a:t>
            </a:r>
          </a:p>
        </p:txBody>
      </p:sp>
    </p:spTree>
    <p:extLst>
      <p:ext uri="{BB962C8B-B14F-4D97-AF65-F5344CB8AC3E}">
        <p14:creationId xmlns:p14="http://schemas.microsoft.com/office/powerpoint/2010/main" val="340427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20C76-BC0E-49C4-8C21-684A623A1F89}"/>
              </a:ext>
            </a:extLst>
          </p:cNvPr>
          <p:cNvPicPr>
            <a:picLocks noChangeAspect="1"/>
          </p:cNvPicPr>
          <p:nvPr/>
        </p:nvPicPr>
        <p:blipFill rotWithShape="1">
          <a:blip r:embed="rId2"/>
          <a:srcRect l="1336" t="2439" r="1268" b="1465"/>
          <a:stretch/>
        </p:blipFill>
        <p:spPr>
          <a:xfrm>
            <a:off x="544599" y="0"/>
            <a:ext cx="11047065" cy="6858000"/>
          </a:xfrm>
          <a:prstGeom prst="rect">
            <a:avLst/>
          </a:prstGeom>
        </p:spPr>
      </p:pic>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1524000" y="1122363"/>
            <a:ext cx="9144000" cy="1039651"/>
          </a:xfrm>
        </p:spPr>
        <p:txBody>
          <a:bodyPr/>
          <a:lstStyle/>
          <a:p>
            <a:r>
              <a:rPr lang="en-US" b="1">
                <a:solidFill>
                  <a:schemeClr val="bg1"/>
                </a:solidFill>
                <a:effectLst>
                  <a:outerShdw blurRad="38100" dist="38100" dir="2700000" algn="tl">
                    <a:srgbClr val="000000">
                      <a:alpha val="43137"/>
                    </a:srgbClr>
                  </a:outerShdw>
                </a:effectLst>
                <a:latin typeface="Century Gothic" panose="020B0502020202020204" pitchFamily="34" charset="0"/>
              </a:rPr>
              <a:t>PERSECUTION</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1415512" y="2075455"/>
            <a:ext cx="9144000" cy="721989"/>
          </a:xfrm>
        </p:spPr>
        <p:txBody>
          <a:bodyPr>
            <a:normAutofit/>
          </a:bodyPr>
          <a:lstStyle/>
          <a:p>
            <a:r>
              <a:rPr lang="en-US" sz="3600" b="1" dirty="0">
                <a:solidFill>
                  <a:schemeClr val="bg1"/>
                </a:solidFill>
              </a:rPr>
              <a:t>1 Samuel 18:12-30 </a:t>
            </a:r>
          </a:p>
        </p:txBody>
      </p:sp>
    </p:spTree>
    <p:extLst>
      <p:ext uri="{BB962C8B-B14F-4D97-AF65-F5344CB8AC3E}">
        <p14:creationId xmlns:p14="http://schemas.microsoft.com/office/powerpoint/2010/main" val="286509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5069940" y="365124"/>
            <a:ext cx="6172200" cy="1828800"/>
          </a:xfrm>
        </p:spPr>
        <p:txBody>
          <a:bodyPr>
            <a:normAutofit/>
          </a:bodyPr>
          <a:lstStyle/>
          <a:p>
            <a:r>
              <a:rPr lang="en-US" b="1" dirty="0">
                <a:latin typeface="Century Gothic" panose="020B0502020202020204" pitchFamily="34" charset="0"/>
              </a:rPr>
              <a:t>David’s </a:t>
            </a:r>
            <a:r>
              <a:rPr lang="en-US" b="1" u="sng" dirty="0">
                <a:latin typeface="Century Gothic" panose="020B0502020202020204" pitchFamily="34" charset="0"/>
              </a:rPr>
              <a:t>Persecution</a:t>
            </a:r>
            <a:r>
              <a:rPr lang="en-US" b="1" dirty="0">
                <a:latin typeface="Century Gothic" panose="020B0502020202020204" pitchFamily="34" charset="0"/>
              </a:rPr>
              <a:t>.</a:t>
            </a:r>
          </a:p>
        </p:txBody>
      </p:sp>
      <p:pic>
        <p:nvPicPr>
          <p:cNvPr id="4" name="Picture 3" descr="A picture containing building, wall, text, photo&#10;&#10;Description generated with very high confidence">
            <a:extLst>
              <a:ext uri="{FF2B5EF4-FFF2-40B4-BE49-F238E27FC236}">
                <a16:creationId xmlns:a16="http://schemas.microsoft.com/office/drawing/2014/main" id="{3713232F-0947-4183-8D5A-8673B7E99E7A}"/>
              </a:ext>
            </a:extLst>
          </p:cNvPr>
          <p:cNvPicPr>
            <a:picLocks noChangeAspect="1"/>
          </p:cNvPicPr>
          <p:nvPr/>
        </p:nvPicPr>
        <p:blipFill rotWithShape="1">
          <a:blip r:embed="rId2"/>
          <a:srcRect r="2920"/>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5069940" y="2322576"/>
            <a:ext cx="6172200" cy="3858768"/>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 knows that David is his replacement.</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Saul’s solution? Murder.</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Psalm 37:32  The wicked </a:t>
            </a:r>
            <a:r>
              <a:rPr lang="en-US" sz="3200" dirty="0" err="1">
                <a:latin typeface="Calibri" panose="020F0502020204030204" pitchFamily="34" charset="0"/>
                <a:ea typeface="Calibri" panose="020F0502020204030204" pitchFamily="34" charset="0"/>
                <a:cs typeface="Times New Roman" panose="02020603050405020304" pitchFamily="18" charset="0"/>
              </a:rPr>
              <a:t>watcheth</a:t>
            </a:r>
            <a:r>
              <a:rPr lang="en-US" sz="3200" dirty="0">
                <a:latin typeface="Calibri" panose="020F0502020204030204" pitchFamily="34" charset="0"/>
                <a:ea typeface="Calibri" panose="020F0502020204030204" pitchFamily="34" charset="0"/>
                <a:cs typeface="Times New Roman" panose="02020603050405020304" pitchFamily="18" charset="0"/>
              </a:rPr>
              <a:t> the righteous, and </a:t>
            </a:r>
            <a:r>
              <a:rPr lang="en-US" sz="3200" dirty="0" err="1">
                <a:latin typeface="Calibri" panose="020F0502020204030204" pitchFamily="34" charset="0"/>
                <a:ea typeface="Calibri" panose="020F0502020204030204" pitchFamily="34" charset="0"/>
                <a:cs typeface="Times New Roman" panose="02020603050405020304" pitchFamily="18" charset="0"/>
              </a:rPr>
              <a:t>seeketh</a:t>
            </a:r>
            <a:r>
              <a:rPr lang="en-US" sz="3200" dirty="0">
                <a:latin typeface="Calibri" panose="020F0502020204030204" pitchFamily="34" charset="0"/>
                <a:ea typeface="Calibri" panose="020F0502020204030204" pitchFamily="34" charset="0"/>
                <a:cs typeface="Times New Roman" panose="02020603050405020304" pitchFamily="18" charset="0"/>
              </a:rPr>
              <a:t> to slay him.</a:t>
            </a:r>
          </a:p>
          <a:p>
            <a:endParaRPr lang="en-US" sz="2400" dirty="0"/>
          </a:p>
        </p:txBody>
      </p:sp>
    </p:spTree>
    <p:extLst>
      <p:ext uri="{BB962C8B-B14F-4D97-AF65-F5344CB8AC3E}">
        <p14:creationId xmlns:p14="http://schemas.microsoft.com/office/powerpoint/2010/main" val="2273337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978946" y="365124"/>
            <a:ext cx="10263194" cy="716020"/>
          </a:xfrm>
        </p:spPr>
        <p:txBody>
          <a:bodyPr>
            <a:normAutofit/>
          </a:bodyPr>
          <a:lstStyle/>
          <a:p>
            <a:r>
              <a:rPr lang="en-US" b="1" dirty="0">
                <a:latin typeface="Century Gothic" panose="020B0502020202020204" pitchFamily="34" charset="0"/>
              </a:rPr>
              <a:t>David’s </a:t>
            </a:r>
            <a:r>
              <a:rPr lang="en-US" b="1" u="sng" dirty="0">
                <a:latin typeface="Century Gothic" panose="020B0502020202020204" pitchFamily="34" charset="0"/>
              </a:rPr>
              <a:t>wisdom</a:t>
            </a:r>
            <a:r>
              <a:rPr lang="en-US" b="1" dirty="0">
                <a:latin typeface="Century Gothic" panose="020B0502020202020204" pitchFamily="34" charset="0"/>
              </a:rPr>
              <a:t>, Saul’s </a:t>
            </a:r>
            <a:r>
              <a:rPr lang="en-US" b="1" u="sng" dirty="0">
                <a:latin typeface="Century Gothic" panose="020B0502020202020204" pitchFamily="34" charset="0"/>
              </a:rPr>
              <a:t>fear</a:t>
            </a:r>
            <a:r>
              <a:rPr lang="en-US" b="1"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1043492" y="1231751"/>
            <a:ext cx="10198648" cy="4949593"/>
          </a:xfrm>
        </p:spPr>
        <p:txBody>
          <a:bodyPr>
            <a:normAutofit/>
          </a:bodyPr>
          <a:lstStyle/>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Envy makes you </a:t>
            </a:r>
            <a:r>
              <a:rPr lang="en-US" sz="3200" u="sng" dirty="0">
                <a:latin typeface="Calibri" panose="020F0502020204030204" pitchFamily="34" charset="0"/>
                <a:ea typeface="Calibri" panose="020F0502020204030204" pitchFamily="34" charset="0"/>
                <a:cs typeface="Times New Roman" panose="02020603050405020304" pitchFamily="18" charset="0"/>
              </a:rPr>
              <a:t>crazy</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3200" dirty="0">
                <a:latin typeface="Calibri" panose="020F0502020204030204" pitchFamily="34" charset="0"/>
                <a:ea typeface="Calibri" panose="020F0502020204030204" pitchFamily="34" charset="0"/>
                <a:cs typeface="Times New Roman" panose="02020603050405020304" pitchFamily="18" charset="0"/>
              </a:rPr>
              <a:t>Proverbs 14:30  A sound heart is the life of the flesh: but envy the rottenness of the bones. </a:t>
            </a:r>
          </a:p>
          <a:p>
            <a:endParaRPr lang="en-US" sz="3200" dirty="0"/>
          </a:p>
        </p:txBody>
      </p:sp>
      <p:pic>
        <p:nvPicPr>
          <p:cNvPr id="6" name="Picture 5">
            <a:extLst>
              <a:ext uri="{FF2B5EF4-FFF2-40B4-BE49-F238E27FC236}">
                <a16:creationId xmlns:a16="http://schemas.microsoft.com/office/drawing/2014/main" id="{9117F22A-3BE0-4E9E-A581-4D30D1F653F6}"/>
              </a:ext>
            </a:extLst>
          </p:cNvPr>
          <p:cNvPicPr>
            <a:picLocks noChangeAspect="1"/>
          </p:cNvPicPr>
          <p:nvPr/>
        </p:nvPicPr>
        <p:blipFill>
          <a:blip r:embed="rId2"/>
          <a:stretch>
            <a:fillRect/>
          </a:stretch>
        </p:blipFill>
        <p:spPr>
          <a:xfrm>
            <a:off x="1170791" y="3081618"/>
            <a:ext cx="9753600" cy="4191000"/>
          </a:xfrm>
          <a:prstGeom prst="rect">
            <a:avLst/>
          </a:prstGeom>
        </p:spPr>
      </p:pic>
    </p:spTree>
    <p:extLst>
      <p:ext uri="{BB962C8B-B14F-4D97-AF65-F5344CB8AC3E}">
        <p14:creationId xmlns:p14="http://schemas.microsoft.com/office/powerpoint/2010/main" val="1031894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2458720"/>
            <a:ext cx="10515600" cy="3718243"/>
          </a:xfrm>
        </p:spPr>
        <p:txBody>
          <a:bodyPr>
            <a:normAutofit/>
          </a:bodyPr>
          <a:lstStyle/>
          <a:p>
            <a:r>
              <a:rPr lang="en-US" sz="3200" dirty="0"/>
              <a:t>Colossians 3:23  And whatsoever ye do, do it heartily, as to the Lord, and not unto men;</a:t>
            </a:r>
          </a:p>
        </p:txBody>
      </p:sp>
    </p:spTree>
    <p:extLst>
      <p:ext uri="{BB962C8B-B14F-4D97-AF65-F5344CB8AC3E}">
        <p14:creationId xmlns:p14="http://schemas.microsoft.com/office/powerpoint/2010/main" val="33468408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950687" y="365124"/>
            <a:ext cx="10859022" cy="1828800"/>
          </a:xfrm>
        </p:spPr>
        <p:txBody>
          <a:bodyPr>
            <a:normAutofit/>
          </a:bodyPr>
          <a:lstStyle/>
          <a:p>
            <a:r>
              <a:rPr lang="en-US" b="1" dirty="0">
                <a:latin typeface="Century Gothic" panose="020B0502020202020204" pitchFamily="34" charset="0"/>
              </a:rPr>
              <a:t>If the Lord is with you, you will behave yourself </a:t>
            </a:r>
            <a:r>
              <a:rPr lang="en-US" b="1" u="sng" dirty="0">
                <a:latin typeface="Century Gothic" panose="020B0502020202020204" pitchFamily="34" charset="0"/>
              </a:rPr>
              <a:t>wisely</a:t>
            </a:r>
            <a:r>
              <a:rPr lang="en-US" b="1"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1066801" y="2394856"/>
            <a:ext cx="10494936" cy="4098019"/>
          </a:xfrm>
        </p:spPr>
        <p:txBody>
          <a:bodyPr>
            <a:normAutofit/>
          </a:bodyPr>
          <a:lstStyle/>
          <a:p>
            <a:pPr marL="0" indent="0">
              <a:buNone/>
            </a:pPr>
            <a:r>
              <a:rPr lang="en-US" sz="3200" dirty="0"/>
              <a:t>When the Lord is with you…</a:t>
            </a:r>
          </a:p>
          <a:p>
            <a:r>
              <a:rPr lang="en-US" sz="3200" dirty="0"/>
              <a:t>You don’t just survive, you thrive! Ishmael Gen 21</a:t>
            </a:r>
          </a:p>
          <a:p>
            <a:r>
              <a:rPr lang="en-US" sz="3200" dirty="0"/>
              <a:t>Word gets out about it. Abraham Gen 21</a:t>
            </a:r>
          </a:p>
          <a:p>
            <a:r>
              <a:rPr lang="en-US" sz="3200" dirty="0"/>
              <a:t>You prosper. Jacob Gen 28; Joseph Gen 39</a:t>
            </a:r>
          </a:p>
          <a:p>
            <a:r>
              <a:rPr lang="en-US" sz="3200" dirty="0"/>
              <a:t>You become a leader. Moses and Joshua Josh 1; Samuel 1; 3</a:t>
            </a:r>
          </a:p>
          <a:p>
            <a:r>
              <a:rPr lang="en-US" sz="3200" dirty="0"/>
              <a:t>What about you?</a:t>
            </a:r>
          </a:p>
          <a:p>
            <a:endParaRPr lang="en-US" sz="2400" dirty="0"/>
          </a:p>
        </p:txBody>
      </p:sp>
    </p:spTree>
    <p:extLst>
      <p:ext uri="{BB962C8B-B14F-4D97-AF65-F5344CB8AC3E}">
        <p14:creationId xmlns:p14="http://schemas.microsoft.com/office/powerpoint/2010/main" val="3959599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5931172" y="1103086"/>
            <a:ext cx="6028599" cy="4597811"/>
          </a:xfrm>
        </p:spPr>
        <p:txBody>
          <a:bodyPr>
            <a:normAutofit/>
          </a:bodyPr>
          <a:lstStyle/>
          <a:p>
            <a:r>
              <a:rPr lang="en-US" sz="3200" dirty="0"/>
              <a:t>There will be those who despise the Lord and His Word that will be </a:t>
            </a:r>
            <a:r>
              <a:rPr lang="en-US" sz="3200" u="sng" dirty="0"/>
              <a:t>afraid</a:t>
            </a:r>
            <a:r>
              <a:rPr lang="en-US" sz="3200" dirty="0"/>
              <a:t> of you.</a:t>
            </a:r>
          </a:p>
          <a:p>
            <a:r>
              <a:rPr lang="en-US" sz="3200" dirty="0"/>
              <a:t>Fear is why they attack.</a:t>
            </a:r>
          </a:p>
          <a:p>
            <a:r>
              <a:rPr lang="en-US" sz="3200" dirty="0"/>
              <a:t>2 Timothy 3:12  Yea, and all that will live godly in Christ Jesus shall suffer persecution.</a:t>
            </a:r>
          </a:p>
          <a:p>
            <a:r>
              <a:rPr lang="en-US" sz="3200" dirty="0"/>
              <a:t>Satan motivates attack.</a:t>
            </a:r>
          </a:p>
        </p:txBody>
      </p:sp>
      <p:pic>
        <p:nvPicPr>
          <p:cNvPr id="2" name="Picture 1">
            <a:extLst>
              <a:ext uri="{FF2B5EF4-FFF2-40B4-BE49-F238E27FC236}">
                <a16:creationId xmlns:a16="http://schemas.microsoft.com/office/drawing/2014/main" id="{7ABD5DB3-EA02-469E-AAB3-E209147E3F71}"/>
              </a:ext>
            </a:extLst>
          </p:cNvPr>
          <p:cNvPicPr>
            <a:picLocks noChangeAspect="1"/>
          </p:cNvPicPr>
          <p:nvPr/>
        </p:nvPicPr>
        <p:blipFill>
          <a:blip r:embed="rId2"/>
          <a:stretch>
            <a:fillRect/>
          </a:stretch>
        </p:blipFill>
        <p:spPr>
          <a:xfrm>
            <a:off x="858174" y="-27009"/>
            <a:ext cx="4639056" cy="6858000"/>
          </a:xfrm>
          <a:prstGeom prst="rect">
            <a:avLst/>
          </a:prstGeom>
        </p:spPr>
      </p:pic>
    </p:spTree>
    <p:extLst>
      <p:ext uri="{BB962C8B-B14F-4D97-AF65-F5344CB8AC3E}">
        <p14:creationId xmlns:p14="http://schemas.microsoft.com/office/powerpoint/2010/main" val="3012872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933854"/>
            <a:ext cx="10515600" cy="5749047"/>
          </a:xfrm>
        </p:spPr>
        <p:txBody>
          <a:bodyPr>
            <a:normAutofit/>
          </a:bodyPr>
          <a:lstStyle/>
          <a:p>
            <a:r>
              <a:rPr lang="en-US" sz="3200" dirty="0"/>
              <a:t>Matthew 8:31-34 So the devils besought him, saying, If thou cast us out, suffer us to go away into the herd of swine. 32  And he said unto them, Go. And when they were come out, they went into the herd of swine: and, behold, the whole herd of swine ran violently down a steep place into the sea, and perished in the waters. 33  And they that kept them fled, and went their ways into the city, and told every thing, and what was befallen to the possessed of the devils. 34  And, behold, the whole city came out to meet Jesus: and when they saw him, they besought him that he would depart out of their coasts.</a:t>
            </a:r>
          </a:p>
        </p:txBody>
      </p:sp>
    </p:spTree>
    <p:extLst>
      <p:ext uri="{BB962C8B-B14F-4D97-AF65-F5344CB8AC3E}">
        <p14:creationId xmlns:p14="http://schemas.microsoft.com/office/powerpoint/2010/main" val="16236562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747132"/>
            <a:ext cx="10515600" cy="5429831"/>
          </a:xfrm>
        </p:spPr>
        <p:txBody>
          <a:bodyPr anchor="ctr">
            <a:normAutofit/>
          </a:bodyPr>
          <a:lstStyle/>
          <a:p>
            <a:r>
              <a:rPr lang="en-US" sz="3200" dirty="0"/>
              <a:t>Matthew 25:41  Then shall he say also unto them on the left hand, Depart from me, ye cursed, into everlasting fire, prepared for the devil and his angels:</a:t>
            </a:r>
          </a:p>
        </p:txBody>
      </p:sp>
    </p:spTree>
    <p:extLst>
      <p:ext uri="{BB962C8B-B14F-4D97-AF65-F5344CB8AC3E}">
        <p14:creationId xmlns:p14="http://schemas.microsoft.com/office/powerpoint/2010/main" val="16597169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B8824-4874-4769-8F9C-5F190FD63CFA}"/>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7850221" y="428018"/>
            <a:ext cx="4109550" cy="5272880"/>
          </a:xfrm>
        </p:spPr>
        <p:txBody>
          <a:bodyPr>
            <a:normAutofit/>
          </a:bodyPr>
          <a:lstStyle/>
          <a:p>
            <a:r>
              <a:rPr lang="en-US" sz="4000" b="1" dirty="0">
                <a:solidFill>
                  <a:schemeClr val="bg1"/>
                </a:solidFill>
              </a:rPr>
              <a:t>Be with people. </a:t>
            </a:r>
          </a:p>
        </p:txBody>
      </p:sp>
    </p:spTree>
    <p:extLst>
      <p:ext uri="{BB962C8B-B14F-4D97-AF65-F5344CB8AC3E}">
        <p14:creationId xmlns:p14="http://schemas.microsoft.com/office/powerpoint/2010/main" val="4081141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A5B0C7-5A12-4E46-B296-F07FED908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6C6B6-94EE-4004-B740-55B5693E5F0C}">
  <ds:schemaRefs>
    <ds:schemaRef ds:uri="http://schemas.microsoft.com/sharepoint/v3/contenttype/forms"/>
  </ds:schemaRefs>
</ds:datastoreItem>
</file>

<file path=customXml/itemProps3.xml><?xml version="1.0" encoding="utf-8"?>
<ds:datastoreItem xmlns:ds="http://schemas.openxmlformats.org/officeDocument/2006/customXml" ds:itemID="{6C2E0325-DCB1-47D3-9B50-D7EF6DB2A31E}">
  <ds:schemaRefs>
    <ds:schemaRef ds:uri="http://purl.org/dc/elements/1.1/"/>
    <ds:schemaRef ds:uri="http://purl.org/dc/dcmitype/"/>
    <ds:schemaRef ds:uri="92225faf-0d15-43dc-b0d3-949d76b83189"/>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5009109-077a-450e-82c0-9072b8164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632</TotalTime>
  <Words>909</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PERSECUTION</vt:lpstr>
      <vt:lpstr>David’s Persecution.</vt:lpstr>
      <vt:lpstr>David’s wisdom, Saul’s fear. </vt:lpstr>
      <vt:lpstr>PowerPoint Presentation</vt:lpstr>
      <vt:lpstr>If the Lord is with you, you will behave yourself wisely!</vt:lpstr>
      <vt:lpstr>PowerPoint Presentation</vt:lpstr>
      <vt:lpstr>PowerPoint Presentation</vt:lpstr>
      <vt:lpstr>PowerPoint Presentation</vt:lpstr>
      <vt:lpstr>PowerPoint Presentation</vt:lpstr>
      <vt:lpstr>It’s a trap! </vt:lpstr>
      <vt:lpstr>It’s a trap! </vt:lpstr>
      <vt:lpstr>PowerPoint Presentation</vt:lpstr>
      <vt:lpstr>It’s a trap! </vt:lpstr>
      <vt:lpstr>PowerPoint Presentation</vt:lpstr>
      <vt:lpstr>PowerPoint Presentation</vt:lpstr>
      <vt:lpstr>PowerPoint Presentation</vt:lpstr>
      <vt:lpstr>What is the key to success?</vt:lpstr>
      <vt:lpstr>PowerPoint Presentation</vt:lpstr>
      <vt:lpstr>PERSECUTION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PERSECUTION</dc:title>
  <dc:creator>Sam Miles</dc:creator>
  <cp:lastModifiedBy>Sam Miles</cp:lastModifiedBy>
  <cp:revision>1</cp:revision>
  <dcterms:created xsi:type="dcterms:W3CDTF">2018-07-22T02:25:40Z</dcterms:created>
  <dcterms:modified xsi:type="dcterms:W3CDTF">2018-07-22T12:58:38Z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